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6"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8F34B-2290-FE71-7CDD-2DF63CD7B958}" v="2" dt="2025-05-21T06:12:04.698"/>
    <p1510:client id="{8887AA03-1728-F48C-EAED-16610277DFF6}" v="2" dt="2025-05-20T09:50:56.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E64F4E56-4F8C-4EB0-BD9C-770138DF81B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Default 17">
    <p:spTree>
      <p:nvGrpSpPr>
        <p:cNvPr id="1" name=""/>
        <p:cNvGrpSpPr/>
        <p:nvPr/>
      </p:nvGrpSpPr>
      <p:grpSpPr>
        <a:xfrm>
          <a:off x="0" y="0"/>
          <a:ext cx="0" cy="0"/>
          <a:chOff x="0" y="0"/>
          <a:chExt cx="0" cy="0"/>
        </a:xfrm>
      </p:grpSpPr>
      <p:sp>
        <p:nvSpPr>
          <p:cNvPr id="124" name="PlaceHolder 1"/>
          <p:cNvSpPr>
            <a:spLocks noGrp="1"/>
          </p:cNvSpPr>
          <p:nvPr>
            <p:ph type="title"/>
          </p:nvPr>
        </p:nvSpPr>
        <p:spPr>
          <a:xfrm>
            <a:off x="628560" y="273960"/>
            <a:ext cx="7884360" cy="99180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25" name="PlaceHolder 2"/>
          <p:cNvSpPr>
            <a:spLocks noGrp="1"/>
          </p:cNvSpPr>
          <p:nvPr>
            <p:ph/>
          </p:nvPr>
        </p:nvSpPr>
        <p:spPr>
          <a:xfrm>
            <a:off x="628560" y="1369080"/>
            <a:ext cx="7884360" cy="32608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
        <p:nvSpPr>
          <p:cNvPr id="4" name="PlaceHolder 3"/>
          <p:cNvSpPr>
            <a:spLocks noGrp="1"/>
          </p:cNvSpPr>
          <p:nvPr>
            <p:ph type="ftr" idx="58"/>
          </p:nvPr>
        </p:nvSpPr>
        <p:spPr/>
        <p:txBody>
          <a:bodyPr/>
          <a:lstStyle/>
          <a:p>
            <a:r>
              <a:t>Footer</a:t>
            </a:r>
          </a:p>
        </p:txBody>
      </p:sp>
      <p:sp>
        <p:nvSpPr>
          <p:cNvPr id="5" name="PlaceHolder 4"/>
          <p:cNvSpPr>
            <a:spLocks noGrp="1"/>
          </p:cNvSpPr>
          <p:nvPr>
            <p:ph type="sldNum" idx="59"/>
          </p:nvPr>
        </p:nvSpPr>
        <p:spPr/>
        <p:txBody>
          <a:bodyPr/>
          <a:lstStyle/>
          <a:p>
            <a:fld id="{17B26421-E83D-4581-9638-3153B0995387}" type="slidenum">
              <a:t>‹#›</a:t>
            </a:fld>
            <a:endParaRPr/>
          </a:p>
        </p:txBody>
      </p:sp>
      <p:sp>
        <p:nvSpPr>
          <p:cNvPr id="6" name="PlaceHolder 5"/>
          <p:cNvSpPr>
            <a:spLocks noGrp="1"/>
          </p:cNvSpPr>
          <p:nvPr>
            <p:ph type="dt" idx="60"/>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fault 17">
    <p:spTree>
      <p:nvGrpSpPr>
        <p:cNvPr id="1" name=""/>
        <p:cNvGrpSpPr/>
        <p:nvPr/>
      </p:nvGrpSpPr>
      <p:grpSpPr>
        <a:xfrm>
          <a:off x="0" y="0"/>
          <a:ext cx="0" cy="0"/>
          <a:chOff x="0" y="0"/>
          <a:chExt cx="0" cy="0"/>
        </a:xfrm>
      </p:grpSpPr>
      <p:sp>
        <p:nvSpPr>
          <p:cNvPr id="126" name="PlaceHolder 1"/>
          <p:cNvSpPr>
            <a:spLocks noGrp="1"/>
          </p:cNvSpPr>
          <p:nvPr>
            <p:ph type="title"/>
          </p:nvPr>
        </p:nvSpPr>
        <p:spPr>
          <a:xfrm>
            <a:off x="628560" y="273960"/>
            <a:ext cx="7884360" cy="99180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27" name="PlaceHolder 2"/>
          <p:cNvSpPr>
            <a:spLocks noGrp="1"/>
          </p:cNvSpPr>
          <p:nvPr>
            <p:ph/>
          </p:nvPr>
        </p:nvSpPr>
        <p:spPr>
          <a:xfrm>
            <a:off x="628560" y="1369080"/>
            <a:ext cx="3847320" cy="32608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
        <p:nvSpPr>
          <p:cNvPr id="128" name="PlaceHolder 3"/>
          <p:cNvSpPr>
            <a:spLocks noGrp="1"/>
          </p:cNvSpPr>
          <p:nvPr>
            <p:ph/>
          </p:nvPr>
        </p:nvSpPr>
        <p:spPr>
          <a:xfrm>
            <a:off x="4668480" y="1369080"/>
            <a:ext cx="3847320" cy="32608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
        <p:nvSpPr>
          <p:cNvPr id="5" name="PlaceHolder 4"/>
          <p:cNvSpPr>
            <a:spLocks noGrp="1"/>
          </p:cNvSpPr>
          <p:nvPr>
            <p:ph type="ftr" idx="58"/>
          </p:nvPr>
        </p:nvSpPr>
        <p:spPr/>
        <p:txBody>
          <a:bodyPr/>
          <a:lstStyle/>
          <a:p>
            <a:r>
              <a:t>Footer</a:t>
            </a:r>
          </a:p>
        </p:txBody>
      </p:sp>
      <p:sp>
        <p:nvSpPr>
          <p:cNvPr id="6" name="PlaceHolder 5"/>
          <p:cNvSpPr>
            <a:spLocks noGrp="1"/>
          </p:cNvSpPr>
          <p:nvPr>
            <p:ph type="sldNum" idx="59"/>
          </p:nvPr>
        </p:nvSpPr>
        <p:spPr/>
        <p:txBody>
          <a:bodyPr/>
          <a:lstStyle/>
          <a:p>
            <a:fld id="{0D3395A0-5F7A-41AE-A57A-4269BFA1CAD6}" type="slidenum">
              <a:t>‹#›</a:t>
            </a:fld>
            <a:endParaRPr/>
          </a:p>
        </p:txBody>
      </p:sp>
      <p:sp>
        <p:nvSpPr>
          <p:cNvPr id="7" name="PlaceHolder 6"/>
          <p:cNvSpPr>
            <a:spLocks noGrp="1"/>
          </p:cNvSpPr>
          <p:nvPr>
            <p:ph type="dt" idx="6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lstStyle/>
          <a:p>
            <a:r>
              <a:t>Footer</a:t>
            </a:r>
          </a:p>
        </p:txBody>
      </p:sp>
      <p:sp>
        <p:nvSpPr>
          <p:cNvPr id="3" name="PlaceHolder 2"/>
          <p:cNvSpPr>
            <a:spLocks noGrp="1"/>
          </p:cNvSpPr>
          <p:nvPr>
            <p:ph type="sldNum" idx="59"/>
          </p:nvPr>
        </p:nvSpPr>
        <p:spPr/>
        <p:txBody>
          <a:bodyPr/>
          <a:lstStyle/>
          <a:p>
            <a:fld id="{245850F5-598F-4359-B77D-CBA2B78F72BC}" type="slidenum">
              <a:t>‹#›</a:t>
            </a:fld>
            <a:endParaRPr/>
          </a:p>
        </p:txBody>
      </p:sp>
      <p:sp>
        <p:nvSpPr>
          <p:cNvPr id="4" name="PlaceHolder 3"/>
          <p:cNvSpPr>
            <a:spLocks noGrp="1"/>
          </p:cNvSpPr>
          <p:nvPr>
            <p:ph type="dt" idx="6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fault 17">
    <p:spTree>
      <p:nvGrpSpPr>
        <p:cNvPr id="1" name=""/>
        <p:cNvGrpSpPr/>
        <p:nvPr/>
      </p:nvGrpSpPr>
      <p:grpSpPr>
        <a:xfrm>
          <a:off x="0" y="0"/>
          <a:ext cx="0" cy="0"/>
          <a:chOff x="0" y="0"/>
          <a:chExt cx="0" cy="0"/>
        </a:xfrm>
      </p:grpSpPr>
      <p:sp>
        <p:nvSpPr>
          <p:cNvPr id="129" name="PlaceHolder 1"/>
          <p:cNvSpPr>
            <a:spLocks noGrp="1"/>
          </p:cNvSpPr>
          <p:nvPr>
            <p:ph type="title"/>
          </p:nvPr>
        </p:nvSpPr>
        <p:spPr>
          <a:xfrm>
            <a:off x="628560" y="273960"/>
            <a:ext cx="7884360" cy="99180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0" name="PlaceHolder 2"/>
          <p:cNvSpPr>
            <a:spLocks noGrp="1"/>
          </p:cNvSpPr>
          <p:nvPr>
            <p:ph/>
          </p:nvPr>
        </p:nvSpPr>
        <p:spPr>
          <a:xfrm>
            <a:off x="628560" y="1369080"/>
            <a:ext cx="7884360" cy="32608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
        <p:nvSpPr>
          <p:cNvPr id="4" name="PlaceHolder 3"/>
          <p:cNvSpPr>
            <a:spLocks noGrp="1"/>
          </p:cNvSpPr>
          <p:nvPr>
            <p:ph type="ftr" idx="58"/>
          </p:nvPr>
        </p:nvSpPr>
        <p:spPr/>
        <p:txBody>
          <a:bodyPr/>
          <a:lstStyle/>
          <a:p>
            <a:r>
              <a:t>Footer</a:t>
            </a:r>
          </a:p>
        </p:txBody>
      </p:sp>
      <p:sp>
        <p:nvSpPr>
          <p:cNvPr id="5" name="PlaceHolder 4"/>
          <p:cNvSpPr>
            <a:spLocks noGrp="1"/>
          </p:cNvSpPr>
          <p:nvPr>
            <p:ph type="sldNum" idx="59"/>
          </p:nvPr>
        </p:nvSpPr>
        <p:spPr/>
        <p:txBody>
          <a:bodyPr/>
          <a:lstStyle/>
          <a:p>
            <a:fld id="{98E97AB9-9ABC-4006-BF6E-34DB3EF52A0A}" type="slidenum">
              <a:t>‹#›</a:t>
            </a:fld>
            <a:endParaRPr/>
          </a:p>
        </p:txBody>
      </p:sp>
      <p:sp>
        <p:nvSpPr>
          <p:cNvPr id="6" name="PlaceHolder 5"/>
          <p:cNvSpPr>
            <a:spLocks noGrp="1"/>
          </p:cNvSpPr>
          <p:nvPr>
            <p:ph type="dt" idx="60"/>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3029040" y="4767120"/>
            <a:ext cx="3083760" cy="27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u="none" strike="noStrike">
                <a:solidFill>
                  <a:srgbClr val="000000"/>
                </a:solidFill>
                <a:uFillTx/>
                <a:latin typeface="Times New Roman"/>
              </a:defRPr>
            </a:lvl1pPr>
          </a:lstStyle>
          <a:p>
            <a:pPr indent="0" algn="ctr">
              <a:lnSpc>
                <a:spcPct val="100000"/>
              </a:lnSpc>
              <a:buNone/>
              <a:tabLst>
                <a:tab pos="0" algn="l"/>
              </a:tabLst>
            </a:pPr>
            <a:r>
              <a:rPr lang="en-US" sz="1400" b="0" u="none" strike="noStrike">
                <a:solidFill>
                  <a:srgbClr val="000000"/>
                </a:solidFill>
                <a:uFillTx/>
                <a:latin typeface="Times New Roman"/>
              </a:rPr>
              <a:t>&lt;footer&gt;</a:t>
            </a:r>
          </a:p>
        </p:txBody>
      </p:sp>
      <p:sp>
        <p:nvSpPr>
          <p:cNvPr id="6" name="PlaceHolder 2"/>
          <p:cNvSpPr>
            <a:spLocks noGrp="1"/>
          </p:cNvSpPr>
          <p:nvPr>
            <p:ph type="sldNum" idx="2"/>
          </p:nvPr>
        </p:nvSpPr>
        <p:spPr>
          <a:xfrm>
            <a:off x="6458040" y="4767120"/>
            <a:ext cx="2054880" cy="272160"/>
          </a:xfrm>
          <a:prstGeom prst="rect">
            <a:avLst/>
          </a:prstGeom>
          <a:noFill/>
          <a:ln w="0">
            <a:noFill/>
          </a:ln>
        </p:spPr>
        <p:txBody>
          <a:bodyPr lIns="90000" tIns="45000" rIns="90000" bIns="45000" anchor="t">
            <a:noAutofit/>
          </a:bodyPr>
          <a:lstStyle>
            <a:lvl1pPr indent="0" defTabSz="457200">
              <a:lnSpc>
                <a:spcPct val="100000"/>
              </a:lnSpc>
              <a:buNone/>
              <a:tabLst>
                <a:tab pos="0" algn="l"/>
              </a:tabLst>
              <a:defRPr lang="en-VN" sz="1400" b="0" u="none" strike="noStrike">
                <a:solidFill>
                  <a:schemeClr val="dk1"/>
                </a:solidFill>
                <a:uFillTx/>
                <a:latin typeface="Calibri"/>
              </a:defRPr>
            </a:lvl1pPr>
          </a:lstStyle>
          <a:p>
            <a:pPr indent="0" defTabSz="457200">
              <a:lnSpc>
                <a:spcPct val="100000"/>
              </a:lnSpc>
              <a:buNone/>
              <a:tabLst>
                <a:tab pos="0" algn="l"/>
              </a:tabLst>
            </a:pPr>
            <a:fld id="{9A92F32A-505D-4EA9-BAE3-C2D00F71C940}" type="slidenum">
              <a:rPr lang="en-VN" sz="1400" b="0" u="none" strike="noStrike">
                <a:solidFill>
                  <a:schemeClr val="dk1"/>
                </a:solidFill>
                <a:uFillTx/>
                <a:latin typeface="Calibri"/>
              </a:rPr>
              <a:t>‹#›</a:t>
            </a:fld>
            <a:endParaRPr lang="en-US" sz="1400" b="0" u="none" strike="noStrike">
              <a:solidFill>
                <a:srgbClr val="000000"/>
              </a:solidFill>
              <a:uFillTx/>
              <a:latin typeface="Times New Roman"/>
            </a:endParaRPr>
          </a:p>
        </p:txBody>
      </p:sp>
      <p:sp>
        <p:nvSpPr>
          <p:cNvPr id="2" name="PlaceHolder 3"/>
          <p:cNvSpPr>
            <a:spLocks noGrp="1"/>
          </p:cNvSpPr>
          <p:nvPr>
            <p:ph type="dt" idx="3"/>
          </p:nvPr>
        </p:nvSpPr>
        <p:spPr>
          <a:xfrm>
            <a:off x="628560" y="4767120"/>
            <a:ext cx="2054880" cy="272160"/>
          </a:xfrm>
          <a:prstGeom prst="rect">
            <a:avLst/>
          </a:prstGeom>
          <a:noFill/>
          <a:ln w="0">
            <a:noFill/>
          </a:ln>
        </p:spPr>
        <p:txBody>
          <a:bodyPr lIns="90000" tIns="45000" rIns="90000" bIns="45000" anchor="t">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3" name="PlaceHolder 4"/>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4"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6"/>
          <a:stretch/>
        </a:blipFill>
        <a:effectLst/>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628560" y="273960"/>
            <a:ext cx="7884360" cy="991800"/>
          </a:xfrm>
          <a:prstGeom prst="rect">
            <a:avLst/>
          </a:prstGeom>
          <a:noFill/>
          <a:ln w="0">
            <a:noFill/>
          </a:ln>
        </p:spPr>
        <p:txBody>
          <a:bodyPr lIns="0" tIns="0" rIns="0" bIns="0" anchor="ctr">
            <a:noAutofit/>
          </a:bodyPr>
          <a:lstStyle/>
          <a:p>
            <a:pPr indent="0">
              <a:buNone/>
            </a:pPr>
            <a:r>
              <a:rPr lang="en-US" sz="1800" b="0" u="none" strike="noStrike">
                <a:solidFill>
                  <a:srgbClr val="000000"/>
                </a:solidFill>
                <a:uFillTx/>
                <a:latin typeface="Arial"/>
              </a:rPr>
              <a:t>Click to edit the title text format</a:t>
            </a:r>
          </a:p>
        </p:txBody>
      </p:sp>
      <p:sp>
        <p:nvSpPr>
          <p:cNvPr id="120" name="PlaceHolder 2"/>
          <p:cNvSpPr>
            <a:spLocks noGrp="1"/>
          </p:cNvSpPr>
          <p:nvPr>
            <p:ph type="body"/>
          </p:nvPr>
        </p:nvSpPr>
        <p:spPr>
          <a:xfrm>
            <a:off x="628560" y="1369080"/>
            <a:ext cx="7884360" cy="3260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1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18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18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18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18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1800" b="0" u="none" strike="noStrike">
                <a:solidFill>
                  <a:srgbClr val="000000"/>
                </a:solidFill>
                <a:uFillTx/>
                <a:latin typeface="Arial"/>
              </a:rPr>
              <a:t>Seventh Outline Level</a:t>
            </a:r>
          </a:p>
        </p:txBody>
      </p:sp>
      <p:sp>
        <p:nvSpPr>
          <p:cNvPr id="121" name="PlaceHolder 3"/>
          <p:cNvSpPr>
            <a:spLocks noGrp="1"/>
          </p:cNvSpPr>
          <p:nvPr>
            <p:ph type="ftr" idx="58"/>
          </p:nvPr>
        </p:nvSpPr>
        <p:spPr>
          <a:xfrm>
            <a:off x="3029040" y="4767120"/>
            <a:ext cx="3083760" cy="272160"/>
          </a:xfrm>
          <a:prstGeom prst="rect">
            <a:avLst/>
          </a:prstGeom>
          <a:noFill/>
          <a:ln w="0">
            <a:noFill/>
          </a:ln>
        </p:spPr>
        <p:txBody>
          <a:bodyPr lIns="90000" tIns="45000" rIns="90000" bIns="45000" anchor="t">
            <a:noAutofit/>
          </a:bodyPr>
          <a:lstStyle>
            <a:lvl1pPr indent="0" algn="ctr">
              <a:lnSpc>
                <a:spcPct val="100000"/>
              </a:lnSpc>
              <a:buNone/>
              <a:tabLst>
                <a:tab pos="0" algn="l"/>
              </a:tabLst>
              <a:defRPr lang="en-US" sz="1400" b="0" u="none" strike="noStrike">
                <a:solidFill>
                  <a:srgbClr val="000000"/>
                </a:solidFill>
                <a:uFillTx/>
                <a:latin typeface="Times New Roman"/>
              </a:defRPr>
            </a:lvl1pPr>
          </a:lstStyle>
          <a:p>
            <a:pPr indent="0" algn="ctr">
              <a:lnSpc>
                <a:spcPct val="100000"/>
              </a:lnSpc>
              <a:buNone/>
              <a:tabLst>
                <a:tab pos="0" algn="l"/>
              </a:tabLst>
            </a:pPr>
            <a:r>
              <a:rPr lang="en-US" sz="1400" b="0" u="none" strike="noStrike">
                <a:solidFill>
                  <a:srgbClr val="000000"/>
                </a:solidFill>
                <a:uFillTx/>
                <a:latin typeface="Times New Roman"/>
              </a:rPr>
              <a:t>&lt;footer&gt;</a:t>
            </a:r>
          </a:p>
        </p:txBody>
      </p:sp>
      <p:sp>
        <p:nvSpPr>
          <p:cNvPr id="122" name="PlaceHolder 4"/>
          <p:cNvSpPr>
            <a:spLocks noGrp="1"/>
          </p:cNvSpPr>
          <p:nvPr>
            <p:ph type="sldNum" idx="59"/>
          </p:nvPr>
        </p:nvSpPr>
        <p:spPr>
          <a:xfrm>
            <a:off x="6458040" y="4767120"/>
            <a:ext cx="2054880" cy="272160"/>
          </a:xfrm>
          <a:prstGeom prst="rect">
            <a:avLst/>
          </a:prstGeom>
          <a:noFill/>
          <a:ln w="0">
            <a:noFill/>
          </a:ln>
        </p:spPr>
        <p:txBody>
          <a:bodyPr lIns="90000" tIns="45000" rIns="90000" bIns="45000" anchor="t">
            <a:noAutofit/>
          </a:bodyPr>
          <a:lstStyle>
            <a:lvl1pPr indent="0" defTabSz="457200">
              <a:lnSpc>
                <a:spcPct val="100000"/>
              </a:lnSpc>
              <a:buNone/>
              <a:tabLst>
                <a:tab pos="0" algn="l"/>
              </a:tabLst>
              <a:defRPr lang="en-VN" sz="1400" b="0" u="none" strike="noStrike">
                <a:solidFill>
                  <a:schemeClr val="dk1"/>
                </a:solidFill>
                <a:uFillTx/>
                <a:latin typeface="Calibri"/>
              </a:defRPr>
            </a:lvl1pPr>
          </a:lstStyle>
          <a:p>
            <a:pPr indent="0" defTabSz="457200">
              <a:lnSpc>
                <a:spcPct val="100000"/>
              </a:lnSpc>
              <a:buNone/>
              <a:tabLst>
                <a:tab pos="0" algn="l"/>
              </a:tabLst>
            </a:pPr>
            <a:fld id="{96677E84-3152-48E1-A2A3-A98064B9F4A2}" type="slidenum">
              <a:rPr lang="en-VN" sz="1400" b="0" u="none" strike="noStrike">
                <a:solidFill>
                  <a:schemeClr val="dk1"/>
                </a:solidFill>
                <a:uFillTx/>
                <a:latin typeface="Calibri"/>
              </a:rPr>
              <a:t>‹#›</a:t>
            </a:fld>
            <a:endParaRPr lang="en-US" sz="1400" b="0" u="none" strike="noStrike">
              <a:solidFill>
                <a:srgbClr val="000000"/>
              </a:solidFill>
              <a:uFillTx/>
              <a:latin typeface="Times New Roman"/>
            </a:endParaRPr>
          </a:p>
        </p:txBody>
      </p:sp>
      <p:sp>
        <p:nvSpPr>
          <p:cNvPr id="123" name="PlaceHolder 5"/>
          <p:cNvSpPr>
            <a:spLocks noGrp="1"/>
          </p:cNvSpPr>
          <p:nvPr>
            <p:ph type="dt" idx="60"/>
          </p:nvPr>
        </p:nvSpPr>
        <p:spPr>
          <a:xfrm>
            <a:off x="628560" y="4767120"/>
            <a:ext cx="2054880" cy="272160"/>
          </a:xfrm>
          <a:prstGeom prst="rect">
            <a:avLst/>
          </a:prstGeom>
          <a:noFill/>
          <a:ln w="0">
            <a:noFill/>
          </a:ln>
        </p:spPr>
        <p:txBody>
          <a:bodyPr lIns="90000" tIns="45000" rIns="90000" bIns="45000" anchor="t">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Abilities</a:t>
            </a:r>
            <a:endParaRPr lang="en-US" sz="3300" b="0" u="none" strike="noStrike">
              <a:solidFill>
                <a:srgbClr val="000000"/>
              </a:solidFill>
              <a:uFillTx/>
              <a:latin typeface="Arial"/>
            </a:endParaRPr>
          </a:p>
        </p:txBody>
      </p:sp>
      <p:sp>
        <p:nvSpPr>
          <p:cNvPr id="160" name="PlaceHolder 2"/>
          <p:cNvSpPr>
            <a:spLocks noGrp="1"/>
          </p:cNvSpPr>
          <p:nvPr>
            <p:ph/>
          </p:nvPr>
        </p:nvSpPr>
        <p:spPr>
          <a:xfrm>
            <a:off x="628560" y="1368360"/>
            <a:ext cx="7598880" cy="45828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3. Customized AI Model</a:t>
            </a:r>
            <a:endParaRPr lang="en-US" sz="2100" b="0" u="none" strike="noStrike">
              <a:solidFill>
                <a:srgbClr val="000000"/>
              </a:solidFill>
              <a:uFillTx/>
              <a:latin typeface="Arial"/>
            </a:endParaRPr>
          </a:p>
          <a:p>
            <a:pPr indent="0" algn="just">
              <a:lnSpc>
                <a:spcPct val="115000"/>
              </a:lnSpc>
              <a:spcAft>
                <a:spcPts val="1409"/>
              </a:spcAft>
              <a:buNone/>
              <a:tabLst>
                <a:tab pos="0" algn="l"/>
              </a:tabLst>
            </a:pPr>
            <a:endParaRPr lang="en-US" sz="1200" b="0" u="none" strike="noStrike">
              <a:solidFill>
                <a:srgbClr val="000000"/>
              </a:solidFill>
              <a:uFillTx/>
              <a:latin typeface="Arial"/>
            </a:endParaRPr>
          </a:p>
        </p:txBody>
      </p:sp>
      <p:graphicFrame>
        <p:nvGraphicFramePr>
          <p:cNvPr id="161" name="Table 160"/>
          <p:cNvGraphicFramePr/>
          <p:nvPr/>
        </p:nvGraphicFramePr>
        <p:xfrm>
          <a:off x="914400" y="2057400"/>
          <a:ext cx="7772400" cy="2903855"/>
        </p:xfrm>
        <a:graphic>
          <a:graphicData uri="http://schemas.openxmlformats.org/drawingml/2006/table">
            <a:tbl>
              <a:tblPr/>
              <a:tblGrid>
                <a:gridCol w="3885480">
                  <a:extLst>
                    <a:ext uri="{9D8B030D-6E8A-4147-A177-3AD203B41FA5}">
                      <a16:colId xmlns:a16="http://schemas.microsoft.com/office/drawing/2014/main" val="20000"/>
                    </a:ext>
                  </a:extLst>
                </a:gridCol>
                <a:gridCol w="3886920">
                  <a:extLst>
                    <a:ext uri="{9D8B030D-6E8A-4147-A177-3AD203B41FA5}">
                      <a16:colId xmlns:a16="http://schemas.microsoft.com/office/drawing/2014/main" val="20001"/>
                    </a:ext>
                  </a:extLst>
                </a:gridCol>
              </a:tblGrid>
              <a:tr h="2742840">
                <a:tc>
                  <a:txBody>
                    <a:bodyPr/>
                    <a:lstStyle/>
                    <a:p>
                      <a:pPr>
                        <a:lnSpc>
                          <a:spcPct val="115000"/>
                        </a:lnSpc>
                      </a:pPr>
                      <a:r>
                        <a:rPr lang="en-US" sz="1800" b="0" u="none" strike="noStrike">
                          <a:solidFill>
                            <a:srgbClr val="000000"/>
                          </a:solidFill>
                          <a:uFillTx/>
                          <a:latin typeface="Arial"/>
                        </a:rPr>
                        <a:t>2.1. Unet - Image segmentation/classification</a:t>
                      </a:r>
                    </a:p>
                    <a:p>
                      <a:pPr>
                        <a:lnSpc>
                          <a:spcPct val="115000"/>
                        </a:lnSpc>
                      </a:pPr>
                      <a:r>
                        <a:rPr lang="en-US" sz="1800" b="0" u="none" strike="noStrike">
                          <a:solidFill>
                            <a:srgbClr val="000000"/>
                          </a:solidFill>
                          <a:uFillTx/>
                          <a:latin typeface="Arial"/>
                        </a:rPr>
                        <a:t>2.2. Yolo - Object detection</a:t>
                      </a:r>
                    </a:p>
                    <a:p>
                      <a:pPr>
                        <a:lnSpc>
                          <a:spcPct val="115000"/>
                        </a:lnSpc>
                      </a:pPr>
                      <a:r>
                        <a:rPr lang="en-US" sz="1800" b="0" u="none" strike="noStrike">
                          <a:solidFill>
                            <a:srgbClr val="000000"/>
                          </a:solidFill>
                          <a:uFillTx/>
                          <a:latin typeface="Arial"/>
                        </a:rPr>
                        <a:t>2.3. Diffusion model - Generative AI</a:t>
                      </a:r>
                    </a:p>
                    <a:p>
                      <a:pPr>
                        <a:lnSpc>
                          <a:spcPct val="115000"/>
                        </a:lnSpc>
                      </a:pPr>
                      <a:r>
                        <a:rPr lang="en-US" sz="1800" b="0" u="none" strike="noStrike">
                          <a:solidFill>
                            <a:srgbClr val="000000"/>
                          </a:solidFill>
                          <a:uFillTx/>
                          <a:latin typeface="Arial"/>
                        </a:rPr>
                        <a:t>2.4. EfficientNet - Image classification</a:t>
                      </a:r>
                    </a:p>
                    <a:p>
                      <a:pPr>
                        <a:lnSpc>
                          <a:spcPct val="115000"/>
                        </a:lnSpc>
                      </a:pPr>
                      <a:r>
                        <a:rPr lang="en-US" sz="1800" b="0" u="none" strike="noStrike">
                          <a:solidFill>
                            <a:srgbClr val="000000"/>
                          </a:solidFill>
                          <a:uFillTx/>
                          <a:latin typeface="Arial"/>
                        </a:rPr>
                        <a:t>2.5. DenseNet - Image segmentation/classification</a:t>
                      </a:r>
                    </a:p>
                    <a:p>
                      <a:pPr>
                        <a:lnSpc>
                          <a:spcPct val="115000"/>
                        </a:lnSpc>
                      </a:pPr>
                      <a:r>
                        <a:rPr lang="en-US" sz="1800" b="0" u="none" strike="noStrike">
                          <a:solidFill>
                            <a:srgbClr val="000000"/>
                          </a:solidFill>
                          <a:uFillTx/>
                          <a:latin typeface="Arial"/>
                        </a:rPr>
                        <a:t>2.6. Natural Language Processing model</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pPr algn="just">
                        <a:lnSpc>
                          <a:spcPct val="115000"/>
                        </a:lnSpc>
                      </a:pPr>
                      <a:r>
                        <a:rPr lang="en-US" sz="1800" b="0" u="none" strike="noStrike">
                          <a:solidFill>
                            <a:srgbClr val="000000"/>
                          </a:solidFill>
                          <a:uFillTx/>
                          <a:latin typeface="Arial"/>
                        </a:rPr>
                        <a:t>2.7. Vision Language Model</a:t>
                      </a:r>
                    </a:p>
                    <a:p>
                      <a:pPr algn="just">
                        <a:lnSpc>
                          <a:spcPct val="115000"/>
                        </a:lnSpc>
                      </a:pPr>
                      <a:r>
                        <a:rPr lang="en-US" sz="1800" b="0" u="none" strike="noStrike">
                          <a:solidFill>
                            <a:srgbClr val="000000"/>
                          </a:solidFill>
                          <a:uFillTx/>
                          <a:latin typeface="Arial"/>
                        </a:rPr>
                        <a:t>2.8. Resnet-Unet-Hybrid</a:t>
                      </a:r>
                    </a:p>
                    <a:p>
                      <a:pPr algn="just">
                        <a:lnSpc>
                          <a:spcPct val="115000"/>
                        </a:lnSpc>
                      </a:pPr>
                      <a:r>
                        <a:rPr lang="en-US" sz="1800" b="0" u="none" strike="noStrike">
                          <a:solidFill>
                            <a:srgbClr val="000000"/>
                          </a:solidFill>
                          <a:uFillTx/>
                          <a:latin typeface="Arial"/>
                        </a:rPr>
                        <a:t>2.9. Unet with attention gate - dental segmentation</a:t>
                      </a:r>
                    </a:p>
                    <a:p>
                      <a:pPr algn="just">
                        <a:lnSpc>
                          <a:spcPct val="115000"/>
                        </a:lnSpc>
                      </a:pPr>
                      <a:r>
                        <a:rPr lang="en-US" sz="1800" b="0" u="none" strike="noStrike">
                          <a:solidFill>
                            <a:srgbClr val="000000"/>
                          </a:solidFill>
                          <a:uFillTx/>
                          <a:latin typeface="Arial"/>
                        </a:rPr>
                        <a:t>2.10. Variational Auto-Encoder</a:t>
                      </a:r>
                    </a:p>
                    <a:p>
                      <a:pPr algn="just">
                        <a:lnSpc>
                          <a:spcPct val="115000"/>
                        </a:lnSpc>
                      </a:pPr>
                      <a:r>
                        <a:rPr lang="en-US" sz="1800" b="0" u="none" strike="noStrike">
                          <a:solidFill>
                            <a:srgbClr val="000000"/>
                          </a:solidFill>
                          <a:uFillTx/>
                          <a:latin typeface="Arial"/>
                        </a:rPr>
                        <a:t>2.11. Long short-term memory</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Solutions</a:t>
            </a:r>
            <a:endParaRPr lang="en-US" sz="3300" b="0" u="none" strike="noStrike">
              <a:solidFill>
                <a:srgbClr val="000000"/>
              </a:solidFill>
              <a:uFillTx/>
              <a:latin typeface="Arial"/>
            </a:endParaRPr>
          </a:p>
        </p:txBody>
      </p:sp>
      <p:sp>
        <p:nvSpPr>
          <p:cNvPr id="163"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1. Environment quality smart managment</a:t>
            </a:r>
            <a:endParaRPr lang="en-US" sz="21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Distributed Edge AI enables real-time environmental monitoring.</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Local processing minimizes bandwidth and detects anomalies.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Analytics engine converts raw data into proactive insights.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Customizable interface supports compliant reporting and integration.</a:t>
            </a:r>
            <a:endParaRPr lang="en-US" sz="1500" b="0" u="none" strike="noStrike">
              <a:solidFill>
                <a:srgbClr val="000000"/>
              </a:solidFill>
              <a:uFillTx/>
              <a:latin typeface="Arial"/>
            </a:endParaRPr>
          </a:p>
        </p:txBody>
      </p:sp>
      <p:pic>
        <p:nvPicPr>
          <p:cNvPr id="164" name="Picture 163"/>
          <p:cNvPicPr/>
          <p:nvPr/>
        </p:nvPicPr>
        <p:blipFill>
          <a:blip r:embed="rId2"/>
          <a:stretch/>
        </p:blipFill>
        <p:spPr>
          <a:xfrm>
            <a:off x="5257800" y="2057400"/>
            <a:ext cx="3629520" cy="2283840"/>
          </a:xfrm>
          <a:prstGeom prst="rect">
            <a:avLst/>
          </a:prstGeom>
          <a:noFill/>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Solutions</a:t>
            </a:r>
            <a:endParaRPr lang="en-US" sz="3300" b="0" u="none" strike="noStrike">
              <a:solidFill>
                <a:srgbClr val="000000"/>
              </a:solidFill>
              <a:uFillTx/>
              <a:latin typeface="Arial"/>
            </a:endParaRPr>
          </a:p>
        </p:txBody>
      </p:sp>
      <p:sp>
        <p:nvSpPr>
          <p:cNvPr id="166"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2. Traffic smart management</a:t>
            </a:r>
            <a:endParaRPr lang="en-US" sz="2100" b="0" u="none" strike="noStrike">
              <a:solidFill>
                <a:srgbClr val="000000"/>
              </a:solidFill>
              <a:uFillTx/>
              <a:latin typeface="Arial"/>
            </a:endParaRPr>
          </a:p>
          <a:p>
            <a:pPr marL="432000" indent="-324000">
              <a:lnSpc>
                <a:spcPct val="115000"/>
              </a:lnSpc>
              <a:spcBef>
                <a:spcPts val="1191"/>
              </a:spcBef>
              <a:spcAft>
                <a:spcPts val="992"/>
              </a:spcAft>
              <a:buClr>
                <a:srgbClr val="000000"/>
              </a:buClr>
              <a:buSzPct val="45000"/>
              <a:buFont typeface="Wingdings" charset="2"/>
              <a:buChar char=""/>
              <a:tabLst>
                <a:tab pos="0" algn="l"/>
              </a:tabLst>
            </a:pPr>
            <a:r>
              <a:rPr lang="en-US" sz="1600" b="0" u="none" strike="noStrike">
                <a:solidFill>
                  <a:schemeClr val="dk1"/>
                </a:solidFill>
                <a:uFillTx/>
                <a:latin typeface="Montserrat"/>
              </a:rPr>
              <a:t>Semiconductor-based AI powers intelligent traffic control.</a:t>
            </a:r>
            <a:endParaRPr lang="en-US" sz="1600" b="0" u="none" strike="noStrike">
              <a:solidFill>
                <a:srgbClr val="000000"/>
              </a:solidFill>
              <a:uFillTx/>
              <a:latin typeface="Arial"/>
            </a:endParaRPr>
          </a:p>
          <a:p>
            <a:pPr marL="432000" indent="-324000">
              <a:lnSpc>
                <a:spcPct val="115000"/>
              </a:lnSpc>
              <a:spcBef>
                <a:spcPts val="1191"/>
              </a:spcBef>
              <a:spcAft>
                <a:spcPts val="992"/>
              </a:spcAft>
              <a:buClr>
                <a:srgbClr val="000000"/>
              </a:buClr>
              <a:buSzPct val="45000"/>
              <a:buFont typeface="Wingdings" charset="2"/>
              <a:buChar char=""/>
              <a:tabLst>
                <a:tab pos="0" algn="l"/>
              </a:tabLst>
            </a:pPr>
            <a:r>
              <a:rPr lang="en-US" sz="1600" b="0" u="none" strike="noStrike">
                <a:solidFill>
                  <a:schemeClr val="dk1"/>
                </a:solidFill>
                <a:uFillTx/>
                <a:latin typeface="Montserrat"/>
              </a:rPr>
              <a:t>Distributed Edge AI monitors traffic via video feeds.</a:t>
            </a:r>
            <a:endParaRPr lang="en-US" sz="1600" b="0" u="none" strike="noStrike">
              <a:solidFill>
                <a:srgbClr val="000000"/>
              </a:solidFill>
              <a:uFillTx/>
              <a:latin typeface="Arial"/>
            </a:endParaRPr>
          </a:p>
          <a:p>
            <a:pPr marL="432000" indent="-324000">
              <a:lnSpc>
                <a:spcPct val="115000"/>
              </a:lnSpc>
              <a:spcBef>
                <a:spcPts val="1191"/>
              </a:spcBef>
              <a:spcAft>
                <a:spcPts val="992"/>
              </a:spcAft>
              <a:buClr>
                <a:srgbClr val="000000"/>
              </a:buClr>
              <a:buSzPct val="45000"/>
              <a:buFont typeface="Wingdings" charset="2"/>
              <a:buChar char=""/>
              <a:tabLst>
                <a:tab pos="0" algn="l"/>
              </a:tabLst>
            </a:pPr>
            <a:r>
              <a:rPr lang="en-US" sz="1600" b="0" u="none" strike="noStrike">
                <a:solidFill>
                  <a:schemeClr val="dk1"/>
                </a:solidFill>
                <a:uFillTx/>
                <a:latin typeface="Montserrat"/>
              </a:rPr>
              <a:t>Adaptive machine learning optimizes signals and predicts incidents.</a:t>
            </a:r>
            <a:endParaRPr lang="en-US" sz="1600" b="0" u="none" strike="noStrike">
              <a:solidFill>
                <a:srgbClr val="000000"/>
              </a:solidFill>
              <a:uFillTx/>
              <a:latin typeface="Arial"/>
            </a:endParaRPr>
          </a:p>
          <a:p>
            <a:pPr marL="432000" indent="-324000">
              <a:lnSpc>
                <a:spcPct val="115000"/>
              </a:lnSpc>
              <a:spcBef>
                <a:spcPts val="1191"/>
              </a:spcBef>
              <a:spcAft>
                <a:spcPts val="992"/>
              </a:spcAft>
              <a:buClr>
                <a:srgbClr val="000000"/>
              </a:buClr>
              <a:buSzPct val="45000"/>
              <a:buFont typeface="Wingdings" charset="2"/>
              <a:buChar char=""/>
              <a:tabLst>
                <a:tab pos="0" algn="l"/>
              </a:tabLst>
            </a:pPr>
            <a:r>
              <a:rPr lang="en-US" sz="1600" b="0" u="none" strike="noStrike">
                <a:solidFill>
                  <a:schemeClr val="dk1"/>
                </a:solidFill>
                <a:uFillTx/>
                <a:latin typeface="Montserrat"/>
              </a:rPr>
              <a:t>Unified platform integrates navigation, transit, and insights.</a:t>
            </a:r>
            <a:endParaRPr lang="en-US" sz="1600" b="0" u="none" strike="noStrike">
              <a:solidFill>
                <a:srgbClr val="000000"/>
              </a:solidFill>
              <a:uFillTx/>
              <a:latin typeface="Arial"/>
            </a:endParaRPr>
          </a:p>
        </p:txBody>
      </p:sp>
      <p:pic>
        <p:nvPicPr>
          <p:cNvPr id="167" name="Picture 166"/>
          <p:cNvPicPr/>
          <p:nvPr/>
        </p:nvPicPr>
        <p:blipFill>
          <a:blip r:embed="rId2"/>
          <a:stretch/>
        </p:blipFill>
        <p:spPr>
          <a:xfrm>
            <a:off x="5449680" y="2032920"/>
            <a:ext cx="3463560" cy="230832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Solutions</a:t>
            </a:r>
            <a:endParaRPr lang="en-US" sz="3300" b="0" u="none" strike="noStrike">
              <a:solidFill>
                <a:srgbClr val="000000"/>
              </a:solidFill>
              <a:uFillTx/>
              <a:latin typeface="Arial"/>
            </a:endParaRPr>
          </a:p>
        </p:txBody>
      </p:sp>
      <p:sp>
        <p:nvSpPr>
          <p:cNvPr id="169"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3. Puplic security smart management</a:t>
            </a:r>
            <a:endParaRPr lang="en-US" sz="21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Edge AI processes data on-device, ensuring privacy.</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Anomaly detection secures without personal identification.</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Multimodal sensors offer comprehensive situational awareness.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Intelligent alerts prioritize incidents with efficient workflows.</a:t>
            </a:r>
            <a:endParaRPr lang="en-US" sz="1500" b="0" u="none" strike="noStrike">
              <a:solidFill>
                <a:srgbClr val="000000"/>
              </a:solidFill>
              <a:uFillTx/>
              <a:latin typeface="Arial"/>
            </a:endParaRPr>
          </a:p>
        </p:txBody>
      </p:sp>
      <p:pic>
        <p:nvPicPr>
          <p:cNvPr id="170" name="Picture 169"/>
          <p:cNvPicPr/>
          <p:nvPr/>
        </p:nvPicPr>
        <p:blipFill>
          <a:blip r:embed="rId2"/>
          <a:stretch/>
        </p:blipFill>
        <p:spPr>
          <a:xfrm>
            <a:off x="5486400" y="1515240"/>
            <a:ext cx="3283200" cy="3283200"/>
          </a:xfrm>
          <a:prstGeom prst="rect">
            <a:avLst/>
          </a:prstGeom>
          <a:noFill/>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Solutions</a:t>
            </a:r>
            <a:endParaRPr lang="en-US" sz="3300" b="0" u="none" strike="noStrike">
              <a:solidFill>
                <a:srgbClr val="000000"/>
              </a:solidFill>
              <a:uFillTx/>
              <a:latin typeface="Arial"/>
            </a:endParaRPr>
          </a:p>
        </p:txBody>
      </p:sp>
      <p:sp>
        <p:nvSpPr>
          <p:cNvPr id="172"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4. Digital transformation with AI application</a:t>
            </a:r>
            <a:endParaRPr lang="en-US" sz="21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Evaluate digital maturity, infrastructure, and business goals.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Develop strategic roadmap aligning with operational priorities.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Deploy modular solutions using FPGA, SBC, and custom chips.</a:t>
            </a:r>
            <a:endParaRPr lang="en-US" sz="1500" b="0" u="none" strike="noStrike">
              <a:solidFill>
                <a:srgbClr val="000000"/>
              </a:solidFill>
              <a:uFillTx/>
              <a:latin typeface="Arial"/>
            </a:endParaRPr>
          </a:p>
          <a:p>
            <a:pPr marL="432000" indent="-324000">
              <a:lnSpc>
                <a:spcPct val="100000"/>
              </a:lnSpc>
              <a:spcBef>
                <a:spcPts val="1191"/>
              </a:spcBef>
              <a:spcAft>
                <a:spcPts val="992"/>
              </a:spcAft>
              <a:buClr>
                <a:srgbClr val="000000"/>
              </a:buClr>
              <a:buSzPct val="45000"/>
              <a:buFont typeface="Wingdings" charset="2"/>
              <a:buChar char=""/>
              <a:tabLst>
                <a:tab pos="0" algn="l"/>
              </a:tabLst>
            </a:pPr>
            <a:r>
              <a:rPr lang="en-US" sz="1500" b="0" u="none" strike="noStrike">
                <a:solidFill>
                  <a:schemeClr val="dk1"/>
                </a:solidFill>
                <a:uFillTx/>
                <a:latin typeface="Montserrat"/>
              </a:rPr>
              <a:t>Accelerate AI development via modules, training, and governance.</a:t>
            </a:r>
            <a:endParaRPr lang="en-US" sz="1500" b="0" u="none" strike="noStrike">
              <a:solidFill>
                <a:srgbClr val="000000"/>
              </a:solidFill>
              <a:uFillTx/>
              <a:latin typeface="Arial"/>
            </a:endParaRPr>
          </a:p>
        </p:txBody>
      </p:sp>
      <p:pic>
        <p:nvPicPr>
          <p:cNvPr id="173" name="Picture 172"/>
          <p:cNvPicPr/>
          <p:nvPr/>
        </p:nvPicPr>
        <p:blipFill>
          <a:blip r:embed="rId2"/>
          <a:stretch/>
        </p:blipFill>
        <p:spPr>
          <a:xfrm>
            <a:off x="5630760" y="1600200"/>
            <a:ext cx="3282480" cy="3282480"/>
          </a:xfrm>
          <a:prstGeom prst="rect">
            <a:avLst/>
          </a:prstGeom>
          <a:noFill/>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Experts</a:t>
            </a:r>
            <a:endParaRPr lang="en-US" sz="3300" b="0" u="none" strike="noStrike">
              <a:solidFill>
                <a:srgbClr val="000000"/>
              </a:solidFill>
              <a:uFillTx/>
              <a:latin typeface="Arial"/>
            </a:endParaRPr>
          </a:p>
        </p:txBody>
      </p:sp>
      <p:pic>
        <p:nvPicPr>
          <p:cNvPr id="175" name="Picture 174"/>
          <p:cNvPicPr/>
          <p:nvPr/>
        </p:nvPicPr>
        <p:blipFill>
          <a:blip r:embed="rId2"/>
          <a:stretch/>
        </p:blipFill>
        <p:spPr>
          <a:xfrm>
            <a:off x="1811160" y="1143000"/>
            <a:ext cx="5696640" cy="3797640"/>
          </a:xfrm>
          <a:prstGeom prst="rect">
            <a:avLst/>
          </a:prstGeom>
          <a:noFill/>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sp>
        <p:nvSpPr>
          <p:cNvPr id="177"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1. Water’s quality smart management system</a:t>
            </a:r>
            <a:endParaRPr lang="en-US" sz="21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Delivered year: In-Progress</a:t>
            </a:r>
            <a:endParaRPr lang="en-US" sz="16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Client: Confidential Information</a:t>
            </a:r>
            <a:endParaRPr lang="en-US" sz="1600" b="0" u="none" strike="noStrike">
              <a:solidFill>
                <a:srgbClr val="000000"/>
              </a:solidFill>
              <a:uFillTx/>
              <a:latin typeface="Arial"/>
            </a:endParaRPr>
          </a:p>
          <a:p>
            <a:pPr marL="457200" indent="-228600" algn="just">
              <a:lnSpc>
                <a:spcPct val="150000"/>
              </a:lnSpc>
              <a:spcAft>
                <a:spcPts val="1409"/>
              </a:spcAft>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Core technology: FPGA DPU Edge AI</a:t>
            </a:r>
            <a:endParaRPr lang="en-US" sz="1600" b="0" u="none" strike="noStrike">
              <a:solidFill>
                <a:srgbClr val="000000"/>
              </a:solidFill>
              <a:uFillTx/>
              <a:latin typeface="Arial"/>
            </a:endParaRPr>
          </a:p>
        </p:txBody>
      </p:sp>
      <p:pic>
        <p:nvPicPr>
          <p:cNvPr id="178" name="Picture 177"/>
          <p:cNvPicPr/>
          <p:nvPr/>
        </p:nvPicPr>
        <p:blipFill>
          <a:blip r:embed="rId2"/>
          <a:stretch/>
        </p:blipFill>
        <p:spPr>
          <a:xfrm>
            <a:off x="5048640" y="1600200"/>
            <a:ext cx="3407400" cy="2588400"/>
          </a:xfrm>
          <a:prstGeom prst="rect">
            <a:avLst/>
          </a:prstGeom>
          <a:noFill/>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sp>
        <p:nvSpPr>
          <p:cNvPr id="180"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2. Traffic smart management system</a:t>
            </a:r>
            <a:endParaRPr lang="en-US" sz="21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Delivered year: In-Progress</a:t>
            </a:r>
            <a:endParaRPr lang="en-US" sz="16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Client: Confidential Information</a:t>
            </a:r>
            <a:endParaRPr lang="en-US" sz="1600" b="0" u="none" strike="noStrike">
              <a:solidFill>
                <a:srgbClr val="000000"/>
              </a:solidFill>
              <a:uFillTx/>
              <a:latin typeface="Arial"/>
            </a:endParaRPr>
          </a:p>
          <a:p>
            <a:pPr marL="457200" indent="-228600" algn="just">
              <a:lnSpc>
                <a:spcPct val="150000"/>
              </a:lnSpc>
              <a:spcAft>
                <a:spcPts val="1409"/>
              </a:spcAft>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Core technology: FPGA DPU Edge AI</a:t>
            </a:r>
            <a:endParaRPr lang="en-US" sz="1600" b="0" u="none" strike="noStrike">
              <a:solidFill>
                <a:srgbClr val="000000"/>
              </a:solidFill>
              <a:uFillTx/>
              <a:latin typeface="Arial"/>
            </a:endParaRPr>
          </a:p>
        </p:txBody>
      </p:sp>
      <p:pic>
        <p:nvPicPr>
          <p:cNvPr id="181" name="Picture 180"/>
          <p:cNvPicPr/>
          <p:nvPr/>
        </p:nvPicPr>
        <p:blipFill>
          <a:blip r:embed="rId2"/>
          <a:stretch/>
        </p:blipFill>
        <p:spPr>
          <a:xfrm>
            <a:off x="5195520" y="1828800"/>
            <a:ext cx="3489120" cy="182664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sp>
        <p:nvSpPr>
          <p:cNvPr id="183"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3. Intelligent quality management system for textile manufacturing plats</a:t>
            </a:r>
            <a:endParaRPr lang="en-US" sz="21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Delivered year: In-Progress</a:t>
            </a:r>
            <a:endParaRPr lang="en-US" sz="16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Client: Confidential Information</a:t>
            </a:r>
            <a:endParaRPr lang="en-US" sz="1600" b="0" u="none" strike="noStrike">
              <a:solidFill>
                <a:srgbClr val="000000"/>
              </a:solidFill>
              <a:uFillTx/>
              <a:latin typeface="Arial"/>
            </a:endParaRPr>
          </a:p>
          <a:p>
            <a:pPr marL="457200" indent="-228600" algn="just">
              <a:lnSpc>
                <a:spcPct val="150000"/>
              </a:lnSpc>
              <a:spcAft>
                <a:spcPts val="1409"/>
              </a:spcAft>
              <a:buClr>
                <a:srgbClr val="000000"/>
              </a:buClr>
              <a:buSzPct val="45000"/>
              <a:buFont typeface="Wingdings" charset="2"/>
              <a:buChar char=""/>
              <a:tabLst>
                <a:tab pos="0" algn="l"/>
              </a:tabLst>
            </a:pPr>
            <a:r>
              <a:rPr lang="en-US" sz="1600" b="0" u="none" strike="noStrike">
                <a:solidFill>
                  <a:srgbClr val="000000"/>
                </a:solidFill>
                <a:uFillTx/>
                <a:latin typeface="Montserrat"/>
                <a:ea typeface="Noto Sans CJK SC"/>
              </a:rPr>
              <a:t>Core technology: SBC Edge AI</a:t>
            </a:r>
            <a:endParaRPr lang="en-US" sz="1600" b="0" u="none" strike="noStrike">
              <a:solidFill>
                <a:srgbClr val="000000"/>
              </a:solidFill>
              <a:uFillTx/>
              <a:latin typeface="Arial"/>
            </a:endParaRPr>
          </a:p>
        </p:txBody>
      </p:sp>
      <p:pic>
        <p:nvPicPr>
          <p:cNvPr id="184" name="Picture 183"/>
          <p:cNvPicPr/>
          <p:nvPr/>
        </p:nvPicPr>
        <p:blipFill>
          <a:blip r:embed="rId2"/>
          <a:srcRect l="6666" t="8888" r="6666" b="42190"/>
          <a:stretch/>
        </p:blipFill>
        <p:spPr>
          <a:xfrm>
            <a:off x="5486760" y="1600200"/>
            <a:ext cx="2969280" cy="2512080"/>
          </a:xfrm>
          <a:prstGeom prst="rect">
            <a:avLst/>
          </a:prstGeom>
          <a:noFill/>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sp>
        <p:nvSpPr>
          <p:cNvPr id="186"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4. Intelligent records managements system</a:t>
            </a:r>
            <a:endParaRPr lang="en-US" sz="21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rPr>
              <a:t>Delivered year: In-Progress</a:t>
            </a:r>
            <a:endParaRPr lang="en-US" sz="16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rPr>
              <a:t>Client: Confidential Information</a:t>
            </a:r>
            <a:endParaRPr lang="en-US" sz="1600" b="0" u="none" strike="noStrike">
              <a:solidFill>
                <a:srgbClr val="000000"/>
              </a:solidFill>
              <a:uFillTx/>
              <a:latin typeface="Arial"/>
            </a:endParaRPr>
          </a:p>
          <a:p>
            <a:pPr marL="457200" indent="-228600" algn="just">
              <a:lnSpc>
                <a:spcPct val="150000"/>
              </a:lnSpc>
              <a:spcAft>
                <a:spcPts val="1409"/>
              </a:spcAft>
              <a:buClr>
                <a:srgbClr val="000000"/>
              </a:buClr>
              <a:buSzPct val="45000"/>
              <a:buFont typeface="Wingdings" charset="2"/>
              <a:buChar char=""/>
              <a:tabLst>
                <a:tab pos="0" algn="l"/>
              </a:tabLst>
            </a:pPr>
            <a:r>
              <a:rPr lang="en-US" sz="1600" b="0" u="none" strike="noStrike">
                <a:solidFill>
                  <a:srgbClr val="000000"/>
                </a:solidFill>
                <a:uFillTx/>
                <a:latin typeface="Montserrat"/>
              </a:rPr>
              <a:t>Core technology: FPGA DPU Edge AI</a:t>
            </a:r>
            <a:endParaRPr lang="en-US" sz="1600" b="0" u="none" strike="noStrike">
              <a:solidFill>
                <a:srgbClr val="000000"/>
              </a:solidFill>
              <a:uFillTx/>
              <a:latin typeface="Arial"/>
            </a:endParaRPr>
          </a:p>
        </p:txBody>
      </p:sp>
      <p:pic>
        <p:nvPicPr>
          <p:cNvPr id="187" name="Picture 186"/>
          <p:cNvPicPr/>
          <p:nvPr/>
        </p:nvPicPr>
        <p:blipFill>
          <a:blip r:embed="rId2"/>
          <a:stretch/>
        </p:blipFill>
        <p:spPr>
          <a:xfrm>
            <a:off x="5715000" y="1371600"/>
            <a:ext cx="2617560" cy="3085560"/>
          </a:xfrm>
          <a:prstGeom prst="rect">
            <a:avLst/>
          </a:prstGeom>
          <a:noFill/>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0" name="Title 2"/>
          <p:cNvSpPr/>
          <p:nvPr/>
        </p:nvSpPr>
        <p:spPr>
          <a:xfrm>
            <a:off x="571680" y="351000"/>
            <a:ext cx="7884360" cy="6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15000"/>
              </a:lnSpc>
            </a:pPr>
            <a:r>
              <a:rPr lang="en-US" sz="4800" b="1" u="none" strike="noStrike">
                <a:solidFill>
                  <a:srgbClr val="FFFFFF"/>
                </a:solidFill>
                <a:uFillTx/>
                <a:latin typeface="Montserrat"/>
              </a:rPr>
              <a:t>VERON R&amp;D</a:t>
            </a:r>
            <a:br>
              <a:rPr sz="4800"/>
            </a:br>
            <a:r>
              <a:rPr lang="en-US" sz="1050" b="1" u="none" strike="noStrike">
                <a:solidFill>
                  <a:srgbClr val="FFFFFF"/>
                </a:solidFill>
                <a:uFillTx/>
                <a:latin typeface="Montserrat"/>
              </a:rPr>
              <a:t> </a:t>
            </a:r>
            <a:endParaRPr lang="en-US" sz="1050" b="0" u="none" strike="noStrike">
              <a:solidFill>
                <a:srgbClr val="FFFFFF"/>
              </a:solidFill>
              <a:uFillTx/>
              <a:latin typeface="Arial"/>
            </a:endParaRPr>
          </a:p>
          <a:p>
            <a:pPr>
              <a:lnSpc>
                <a:spcPct val="115000"/>
              </a:lnSpc>
            </a:pPr>
            <a:br>
              <a:rPr sz="1050"/>
            </a:br>
            <a:r>
              <a:rPr lang="en-US" sz="1050" b="1" u="none" strike="noStrike">
                <a:solidFill>
                  <a:srgbClr val="FFFFFF"/>
                </a:solidFill>
                <a:uFillTx/>
                <a:latin typeface="Montserrat"/>
              </a:rPr>
              <a:t> </a:t>
            </a:r>
            <a:br>
              <a:rPr sz="4000"/>
            </a:br>
            <a:br>
              <a:rPr sz="4000"/>
            </a:br>
            <a:br>
              <a:rPr sz="4000"/>
            </a:br>
            <a:br>
              <a:rPr sz="3200"/>
            </a:br>
            <a:r>
              <a:rPr lang="en-US" sz="3200" b="1" u="none" strike="noStrike">
                <a:solidFill>
                  <a:srgbClr val="FFFFFF"/>
                </a:solidFill>
                <a:uFillTx/>
                <a:latin typeface="Montserrat"/>
              </a:rPr>
              <a:t>AI SEMICONDUCTOR</a:t>
            </a:r>
            <a:endParaRPr lang="en-US" sz="3200" b="0" u="none" strike="noStrike">
              <a:solidFill>
                <a:srgbClr val="FFFFFF"/>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sp>
        <p:nvSpPr>
          <p:cNvPr id="189"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5. AI Brain for robotic arm system</a:t>
            </a:r>
            <a:endParaRPr lang="en-US" sz="21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rPr>
              <a:t>Delivered year: In-Progress</a:t>
            </a:r>
            <a:endParaRPr lang="en-US" sz="1600" b="0" u="none" strike="noStrike">
              <a:solidFill>
                <a:srgbClr val="000000"/>
              </a:solidFill>
              <a:uFillTx/>
              <a:latin typeface="Arial"/>
            </a:endParaRPr>
          </a:p>
          <a:p>
            <a:pPr marL="457200" indent="-228600" algn="just">
              <a:lnSpc>
                <a:spcPct val="150000"/>
              </a:lnSpc>
              <a:buClr>
                <a:srgbClr val="000000"/>
              </a:buClr>
              <a:buSzPct val="45000"/>
              <a:buFont typeface="Wingdings" charset="2"/>
              <a:buChar char=""/>
              <a:tabLst>
                <a:tab pos="0" algn="l"/>
              </a:tabLst>
            </a:pPr>
            <a:r>
              <a:rPr lang="en-US" sz="1600" b="0" u="none" strike="noStrike">
                <a:solidFill>
                  <a:srgbClr val="000000"/>
                </a:solidFill>
                <a:uFillTx/>
                <a:latin typeface="Montserrat"/>
              </a:rPr>
              <a:t>Client: Confidential Information</a:t>
            </a:r>
            <a:endParaRPr lang="en-US" sz="1600" b="0" u="none" strike="noStrike">
              <a:solidFill>
                <a:srgbClr val="000000"/>
              </a:solidFill>
              <a:uFillTx/>
              <a:latin typeface="Arial"/>
            </a:endParaRPr>
          </a:p>
          <a:p>
            <a:pPr marL="457200" indent="-228600" algn="just">
              <a:lnSpc>
                <a:spcPct val="150000"/>
              </a:lnSpc>
              <a:spcAft>
                <a:spcPts val="1409"/>
              </a:spcAft>
              <a:buClr>
                <a:srgbClr val="000000"/>
              </a:buClr>
              <a:buSzPct val="45000"/>
              <a:buFont typeface="Wingdings" charset="2"/>
              <a:buChar char=""/>
              <a:tabLst>
                <a:tab pos="0" algn="l"/>
              </a:tabLst>
            </a:pPr>
            <a:r>
              <a:rPr lang="en-US" sz="1600" b="0" u="none" strike="noStrike">
                <a:solidFill>
                  <a:srgbClr val="000000"/>
                </a:solidFill>
                <a:uFillTx/>
                <a:latin typeface="Montserrat"/>
              </a:rPr>
              <a:t>Core technology: FPGA DPU Edge AI</a:t>
            </a:r>
            <a:endParaRPr lang="en-US" sz="1600" b="0" u="none" strike="noStrike">
              <a:solidFill>
                <a:srgbClr val="000000"/>
              </a:solidFill>
              <a:uFillTx/>
              <a:latin typeface="Arial"/>
            </a:endParaRPr>
          </a:p>
        </p:txBody>
      </p:sp>
      <p:pic>
        <p:nvPicPr>
          <p:cNvPr id="190" name="Picture 189"/>
          <p:cNvPicPr/>
          <p:nvPr/>
        </p:nvPicPr>
        <p:blipFill>
          <a:blip r:embed="rId2"/>
          <a:stretch/>
        </p:blipFill>
        <p:spPr>
          <a:xfrm>
            <a:off x="4114800" y="2971800"/>
            <a:ext cx="4268520" cy="1891800"/>
          </a:xfrm>
          <a:prstGeom prst="rect">
            <a:avLst/>
          </a:prstGeom>
          <a:noFill/>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5"/>
          <p:cNvSpPr/>
          <p:nvPr/>
        </p:nvSpPr>
        <p:spPr>
          <a:xfrm>
            <a:off x="628560" y="571680"/>
            <a:ext cx="7884360" cy="6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00000"/>
              </a:lnSpc>
              <a:tabLst>
                <a:tab pos="0" algn="l"/>
              </a:tabLst>
            </a:pPr>
            <a:r>
              <a:rPr lang="en-US" sz="3300" b="1" u="none" strike="noStrike">
                <a:solidFill>
                  <a:schemeClr val="dk1"/>
                </a:solidFill>
                <a:uFillTx/>
                <a:latin typeface="Montserrat"/>
              </a:rPr>
              <a:t>Our Experience</a:t>
            </a:r>
            <a:endParaRPr lang="en-US" sz="3300" b="0" u="none" strike="noStrike">
              <a:solidFill>
                <a:srgbClr val="000000"/>
              </a:solidFill>
              <a:uFillTx/>
              <a:latin typeface="Arial"/>
            </a:endParaRPr>
          </a:p>
        </p:txBody>
      </p:sp>
      <p:pic>
        <p:nvPicPr>
          <p:cNvPr id="192" name="Picture 191"/>
          <p:cNvPicPr/>
          <p:nvPr/>
        </p:nvPicPr>
        <p:blipFill>
          <a:blip r:embed="rId2"/>
          <a:stretch/>
        </p:blipFill>
        <p:spPr>
          <a:xfrm>
            <a:off x="685800" y="1889280"/>
            <a:ext cx="2285640" cy="1200960"/>
          </a:xfrm>
          <a:prstGeom prst="rect">
            <a:avLst/>
          </a:prstGeom>
          <a:noFill/>
          <a:ln w="0">
            <a:noFill/>
          </a:ln>
        </p:spPr>
      </p:pic>
      <p:pic>
        <p:nvPicPr>
          <p:cNvPr id="193" name="Picture 192"/>
          <p:cNvPicPr/>
          <p:nvPr/>
        </p:nvPicPr>
        <p:blipFill>
          <a:blip r:embed="rId3"/>
          <a:stretch/>
        </p:blipFill>
        <p:spPr>
          <a:xfrm>
            <a:off x="3285000" y="1889280"/>
            <a:ext cx="2669760" cy="1200960"/>
          </a:xfrm>
          <a:prstGeom prst="rect">
            <a:avLst/>
          </a:prstGeom>
          <a:noFill/>
          <a:ln w="0">
            <a:noFill/>
          </a:ln>
        </p:spPr>
      </p:pic>
      <p:pic>
        <p:nvPicPr>
          <p:cNvPr id="194" name="Picture 193"/>
          <p:cNvPicPr/>
          <p:nvPr/>
        </p:nvPicPr>
        <p:blipFill>
          <a:blip r:embed="rId4"/>
          <a:stretch/>
        </p:blipFill>
        <p:spPr>
          <a:xfrm>
            <a:off x="6208560" y="1886760"/>
            <a:ext cx="2412000" cy="1200960"/>
          </a:xfrm>
          <a:prstGeom prst="rect">
            <a:avLst/>
          </a:prstGeom>
          <a:noFill/>
          <a:ln w="0">
            <a:noFill/>
          </a:ln>
        </p:spPr>
      </p:pic>
      <p:sp>
        <p:nvSpPr>
          <p:cNvPr id="195" name="PlaceHolder 6"/>
          <p:cNvSpPr/>
          <p:nvPr/>
        </p:nvSpPr>
        <p:spPr>
          <a:xfrm>
            <a:off x="628920" y="1368360"/>
            <a:ext cx="4855680" cy="46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15000"/>
              </a:lnSpc>
              <a:spcBef>
                <a:spcPts val="1417"/>
              </a:spcBef>
              <a:tabLst>
                <a:tab pos="0" algn="l"/>
              </a:tabLst>
            </a:pPr>
            <a:r>
              <a:rPr lang="en-US" sz="2100" b="1" u="none" strike="noStrike" dirty="0">
                <a:solidFill>
                  <a:schemeClr val="dk1"/>
                </a:solidFill>
                <a:uFillTx/>
                <a:latin typeface="Montserrat"/>
              </a:rPr>
              <a:t>6. Other </a:t>
            </a:r>
            <a:r>
              <a:rPr lang="en-US" sz="2100" b="1" dirty="0">
                <a:solidFill>
                  <a:schemeClr val="dk1"/>
                </a:solidFill>
                <a:latin typeface="Montserrat"/>
              </a:rPr>
              <a:t>projects</a:t>
            </a:r>
            <a:endParaRPr lang="en-US" sz="2100" b="0" u="none" strike="noStrike" dirty="0">
              <a:solidFill>
                <a:srgbClr val="000000"/>
              </a:solidFill>
              <a:uFillTx/>
              <a:latin typeface="Arial"/>
            </a:endParaRPr>
          </a:p>
        </p:txBody>
      </p:sp>
      <p:sp>
        <p:nvSpPr>
          <p:cNvPr id="196" name="PlaceHolder 7"/>
          <p:cNvSpPr/>
          <p:nvPr/>
        </p:nvSpPr>
        <p:spPr>
          <a:xfrm>
            <a:off x="576000" y="3200400"/>
            <a:ext cx="2480040" cy="22068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just">
              <a:lnSpc>
                <a:spcPct val="100000"/>
              </a:lnSpc>
              <a:spcBef>
                <a:spcPts val="1191"/>
              </a:spcBef>
              <a:spcAft>
                <a:spcPts val="992"/>
              </a:spcAft>
              <a:tabLst>
                <a:tab pos="0" algn="l"/>
              </a:tabLst>
            </a:pPr>
            <a:r>
              <a:rPr lang="es-419" sz="1200" b="0" u="none" strike="noStrike">
                <a:solidFill>
                  <a:srgbClr val="000000"/>
                </a:solidFill>
                <a:uFillTx/>
                <a:latin typeface="Montserrat"/>
                <a:ea typeface="Montserrat"/>
              </a:rPr>
              <a:t>Deploy an IoT system to manage machine data transmitted from the factory to the Senseye platform integrated with AI, aimed at analyzing current machine statuses, predicting potential issues, and proposing maintenance strategies.</a:t>
            </a:r>
            <a:endParaRPr lang="en-US" sz="1200" b="0" u="none" strike="noStrike">
              <a:solidFill>
                <a:srgbClr val="000000"/>
              </a:solidFill>
              <a:uFillTx/>
              <a:latin typeface="Arial"/>
            </a:endParaRPr>
          </a:p>
        </p:txBody>
      </p:sp>
      <p:sp>
        <p:nvSpPr>
          <p:cNvPr id="197" name="PlaceHolder 8"/>
          <p:cNvSpPr/>
          <p:nvPr/>
        </p:nvSpPr>
        <p:spPr>
          <a:xfrm>
            <a:off x="3234600" y="3200400"/>
            <a:ext cx="2708640" cy="22068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just">
              <a:lnSpc>
                <a:spcPct val="100000"/>
              </a:lnSpc>
              <a:spcBef>
                <a:spcPts val="1191"/>
              </a:spcBef>
              <a:spcAft>
                <a:spcPts val="992"/>
              </a:spcAft>
              <a:tabLst>
                <a:tab pos="0" algn="l"/>
              </a:tabLst>
            </a:pPr>
            <a:r>
              <a:rPr lang="es-419" sz="1200" b="0" u="none" strike="noStrike">
                <a:solidFill>
                  <a:srgbClr val="000000"/>
                </a:solidFill>
                <a:uFillTx/>
                <a:latin typeface="Montserrat"/>
                <a:ea typeface="Montserrat"/>
              </a:rPr>
              <a:t>Deploy an IoT system to manage environmental parameters from the factory, incorporating integrated AI for analysis, operation, and regulation of these parameters to ensure the safety of both products and production processes.</a:t>
            </a:r>
            <a:endParaRPr lang="en-US" sz="1200" b="0" u="none" strike="noStrike">
              <a:solidFill>
                <a:srgbClr val="000000"/>
              </a:solidFill>
              <a:uFillTx/>
              <a:latin typeface="Arial"/>
            </a:endParaRPr>
          </a:p>
        </p:txBody>
      </p:sp>
      <p:sp>
        <p:nvSpPr>
          <p:cNvPr id="198" name="PlaceHolder 9"/>
          <p:cNvSpPr/>
          <p:nvPr/>
        </p:nvSpPr>
        <p:spPr>
          <a:xfrm>
            <a:off x="6172200" y="3200400"/>
            <a:ext cx="2480040" cy="22068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just">
              <a:lnSpc>
                <a:spcPct val="100000"/>
              </a:lnSpc>
              <a:spcBef>
                <a:spcPts val="1191"/>
              </a:spcBef>
              <a:spcAft>
                <a:spcPts val="992"/>
              </a:spcAft>
              <a:tabLst>
                <a:tab pos="0" algn="l"/>
              </a:tabLst>
            </a:pPr>
            <a:r>
              <a:rPr lang="es-419" sz="1200" b="0" u="none" strike="noStrike">
                <a:solidFill>
                  <a:srgbClr val="000000"/>
                </a:solidFill>
                <a:uFillTx/>
                <a:latin typeface="Montserrat"/>
                <a:ea typeface="Montserrat"/>
              </a:rPr>
              <a:t>Deploy an IoT system to manage and monitor security and environmental conditions in offices and buildings for the Phu Dong Sky Garden luxury condominium project.</a:t>
            </a:r>
            <a:endParaRPr lang="en-US" sz="1200" b="0" u="none" strike="noStrike">
              <a:solidFill>
                <a:srgbClr val="000000"/>
              </a:solidFill>
              <a:uFillTx/>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Partners</a:t>
            </a:r>
            <a:endParaRPr lang="en-US" sz="3300" b="0" u="none" strike="noStrike">
              <a:solidFill>
                <a:srgbClr val="000000"/>
              </a:solidFill>
              <a:uFillTx/>
              <a:latin typeface="Arial"/>
            </a:endParaRPr>
          </a:p>
        </p:txBody>
      </p:sp>
      <p:pic>
        <p:nvPicPr>
          <p:cNvPr id="200" name="Picture 199"/>
          <p:cNvPicPr/>
          <p:nvPr/>
        </p:nvPicPr>
        <p:blipFill>
          <a:blip r:embed="rId2"/>
          <a:stretch/>
        </p:blipFill>
        <p:spPr>
          <a:xfrm>
            <a:off x="5448240" y="1776960"/>
            <a:ext cx="3007800" cy="2564280"/>
          </a:xfrm>
          <a:prstGeom prst="rect">
            <a:avLst/>
          </a:prstGeom>
          <a:noFill/>
          <a:ln w="0">
            <a:noFill/>
          </a:ln>
        </p:spPr>
      </p:pic>
      <p:pic>
        <p:nvPicPr>
          <p:cNvPr id="201" name="Picture 200"/>
          <p:cNvPicPr/>
          <p:nvPr/>
        </p:nvPicPr>
        <p:blipFill>
          <a:blip r:embed="rId3"/>
          <a:stretch/>
        </p:blipFill>
        <p:spPr>
          <a:xfrm>
            <a:off x="914400" y="1769400"/>
            <a:ext cx="4112640" cy="257184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41" name="Title 3"/>
          <p:cNvSpPr/>
          <p:nvPr/>
        </p:nvSpPr>
        <p:spPr>
          <a:xfrm>
            <a:off x="628920" y="572040"/>
            <a:ext cx="7884360" cy="69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nSpc>
                <a:spcPct val="115000"/>
              </a:lnSpc>
            </a:pPr>
            <a:r>
              <a:rPr lang="en-US" sz="4000" b="1" u="none" strike="noStrike">
                <a:solidFill>
                  <a:srgbClr val="FFFFFF"/>
                </a:solidFill>
                <a:uFillTx/>
                <a:latin typeface="Montserrat"/>
              </a:rPr>
              <a:t>Content</a:t>
            </a:r>
            <a:br>
              <a:rPr sz="3300"/>
            </a:br>
            <a:r>
              <a:rPr lang="en-US" sz="2600" b="0" u="none" strike="noStrike">
                <a:solidFill>
                  <a:srgbClr val="FFFFFF"/>
                </a:solidFill>
                <a:uFillTx/>
                <a:latin typeface="Montserrat"/>
              </a:rPr>
              <a:t>About VERON R&amp;D</a:t>
            </a:r>
            <a:br>
              <a:rPr sz="2600"/>
            </a:br>
            <a:r>
              <a:rPr lang="en-US" sz="2600" b="0" u="none" strike="noStrike">
                <a:solidFill>
                  <a:srgbClr val="FFFFFF"/>
                </a:solidFill>
                <a:uFillTx/>
                <a:latin typeface="Montserrat"/>
              </a:rPr>
              <a:t>Our Technologies</a:t>
            </a:r>
            <a:br>
              <a:rPr sz="2600"/>
            </a:br>
            <a:r>
              <a:rPr lang="en-US" sz="2600" b="0" u="none" strike="noStrike">
                <a:solidFill>
                  <a:srgbClr val="FFFFFF"/>
                </a:solidFill>
                <a:uFillTx/>
                <a:latin typeface="Montserrat"/>
              </a:rPr>
              <a:t>Our Abilities</a:t>
            </a:r>
            <a:br>
              <a:rPr sz="2600"/>
            </a:br>
            <a:r>
              <a:rPr lang="en-US" sz="2600" b="0" u="none" strike="noStrike">
                <a:solidFill>
                  <a:srgbClr val="FFFFFF"/>
                </a:solidFill>
                <a:uFillTx/>
                <a:latin typeface="Montserrat"/>
              </a:rPr>
              <a:t>Our Solutions</a:t>
            </a:r>
            <a:br>
              <a:rPr sz="2600"/>
            </a:br>
            <a:r>
              <a:rPr lang="en-US" sz="2600" b="0" u="none" strike="noStrike">
                <a:solidFill>
                  <a:srgbClr val="FFFFFF"/>
                </a:solidFill>
                <a:uFillTx/>
                <a:latin typeface="Montserrat"/>
              </a:rPr>
              <a:t>Our Experts</a:t>
            </a:r>
            <a:br>
              <a:rPr sz="2600"/>
            </a:br>
            <a:r>
              <a:rPr lang="en-US" sz="2600" b="0" u="none" strike="noStrike">
                <a:solidFill>
                  <a:srgbClr val="FFFFFF"/>
                </a:solidFill>
                <a:uFillTx/>
                <a:latin typeface="Montserrat"/>
              </a:rPr>
              <a:t>Our Experience</a:t>
            </a:r>
            <a:br>
              <a:rPr sz="2600"/>
            </a:br>
            <a:r>
              <a:rPr lang="en-US" sz="2600" b="0" u="none" strike="noStrike">
                <a:solidFill>
                  <a:srgbClr val="FFFFFF"/>
                </a:solidFill>
                <a:uFillTx/>
                <a:latin typeface="Montserrat"/>
              </a:rPr>
              <a:t>Our Partners</a:t>
            </a:r>
            <a:endParaRPr lang="en-US" sz="2600" b="0" u="none" strike="noStrike">
              <a:solidFill>
                <a:srgbClr val="FFFFFF"/>
              </a:solidFill>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About VERON R&amp;D</a:t>
            </a:r>
            <a:endParaRPr lang="en-US" sz="3300" b="0" u="none" strike="noStrike">
              <a:solidFill>
                <a:srgbClr val="000000"/>
              </a:solidFill>
              <a:uFillTx/>
              <a:latin typeface="Arial"/>
            </a:endParaRPr>
          </a:p>
        </p:txBody>
      </p:sp>
      <p:sp>
        <p:nvSpPr>
          <p:cNvPr id="143" name="PlaceHolder 2"/>
          <p:cNvSpPr>
            <a:spLocks noGrp="1"/>
          </p:cNvSpPr>
          <p:nvPr>
            <p:ph/>
          </p:nvPr>
        </p:nvSpPr>
        <p:spPr>
          <a:xfrm>
            <a:off x="628560" y="1368360"/>
            <a:ext cx="7884360" cy="3261240"/>
          </a:xfrm>
          <a:prstGeom prst="rect">
            <a:avLst/>
          </a:prstGeom>
          <a:noFill/>
          <a:ln w="0">
            <a:noFill/>
          </a:ln>
        </p:spPr>
        <p:txBody>
          <a:bodyPr lIns="91440" tIns="45720" rIns="91440" bIns="45720" numCol="1" spcCol="0" anchor="t">
            <a:noAutofit/>
          </a:bodyPr>
          <a:lstStyle/>
          <a:p>
            <a:pPr indent="0" algn="just">
              <a:lnSpc>
                <a:spcPct val="115000"/>
              </a:lnSpc>
              <a:spcAft>
                <a:spcPts val="1409"/>
              </a:spcAft>
              <a:buNone/>
              <a:tabLst>
                <a:tab pos="0" algn="l"/>
              </a:tabLst>
            </a:pPr>
            <a:r>
              <a:rPr lang="en-US" sz="2100" b="0" u="none" strike="noStrike">
                <a:solidFill>
                  <a:srgbClr val="000000"/>
                </a:solidFill>
                <a:uFillTx/>
                <a:latin typeface="Montserrat"/>
                <a:ea typeface="Montserrat"/>
              </a:rPr>
              <a:t>VERON R&amp;D, a subsidiary of VERON Group, is a semiconductor technology company specializing in comprehensive hardware solutions, including analog and digital circuit design. Building on this foundation, VERON R&amp;D leads the way in semiconductor-based solutions and applications, such as Edge AI on FPGA, AI chips, and SBCs.</a:t>
            </a:r>
            <a:endParaRPr lang="en-US" sz="2100" b="0" u="none" strike="noStrike">
              <a:solidFill>
                <a:srgbClr val="000000"/>
              </a:solidFill>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Technologies</a:t>
            </a:r>
            <a:endParaRPr lang="en-US" sz="3300" b="0" u="none" strike="noStrike">
              <a:solidFill>
                <a:srgbClr val="000000"/>
              </a:solidFill>
              <a:uFillTx/>
              <a:latin typeface="Arial"/>
            </a:endParaRPr>
          </a:p>
        </p:txBody>
      </p:sp>
      <p:sp>
        <p:nvSpPr>
          <p:cNvPr id="145" name="PlaceHolder 2"/>
          <p:cNvSpPr>
            <a:spLocks noGrp="1"/>
          </p:cNvSpPr>
          <p:nvPr>
            <p:ph/>
          </p:nvPr>
        </p:nvSpPr>
        <p:spPr>
          <a:xfrm>
            <a:off x="628560" y="1368360"/>
            <a:ext cx="43984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1. FPGA DPU Edge AI</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Flexible configuration</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Allows for the optimization of AI circuit performance</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Simultaneously handling multiple task in real time</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Customize models through SDK</a:t>
            </a:r>
            <a:endParaRPr lang="en-US" sz="2100" b="0" u="none" strike="noStrike">
              <a:solidFill>
                <a:srgbClr val="000000"/>
              </a:solidFill>
              <a:uFillTx/>
              <a:latin typeface="Arial"/>
            </a:endParaRPr>
          </a:p>
        </p:txBody>
      </p:sp>
      <p:pic>
        <p:nvPicPr>
          <p:cNvPr id="146" name="Picture 145"/>
          <p:cNvPicPr/>
          <p:nvPr/>
        </p:nvPicPr>
        <p:blipFill>
          <a:blip r:embed="rId2"/>
          <a:stretch/>
        </p:blipFill>
        <p:spPr>
          <a:xfrm>
            <a:off x="5158080" y="2286000"/>
            <a:ext cx="3755160" cy="2055240"/>
          </a:xfrm>
          <a:prstGeom prst="rect">
            <a:avLst/>
          </a:prstGeom>
          <a:noFill/>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Technologies</a:t>
            </a:r>
            <a:endParaRPr lang="en-US" sz="3300" b="0" u="none" strike="noStrike">
              <a:solidFill>
                <a:srgbClr val="000000"/>
              </a:solidFill>
              <a:uFillTx/>
              <a:latin typeface="Arial"/>
            </a:endParaRPr>
          </a:p>
        </p:txBody>
      </p:sp>
      <p:sp>
        <p:nvSpPr>
          <p:cNvPr id="148"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2. SBC Edge AI</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On-site AI processing with rapid response ability</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Independent task execution</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Compact, cost-effective and swift deployment</a:t>
            </a:r>
            <a:endParaRPr lang="en-US" sz="2100" b="0" u="none" strike="noStrike">
              <a:solidFill>
                <a:srgbClr val="000000"/>
              </a:solidFill>
              <a:uFillTx/>
              <a:latin typeface="Arial"/>
            </a:endParaRPr>
          </a:p>
        </p:txBody>
      </p:sp>
      <p:pic>
        <p:nvPicPr>
          <p:cNvPr id="149" name="Picture 148"/>
          <p:cNvPicPr/>
          <p:nvPr/>
        </p:nvPicPr>
        <p:blipFill>
          <a:blip r:embed="rId2"/>
          <a:stretch/>
        </p:blipFill>
        <p:spPr>
          <a:xfrm>
            <a:off x="5653440" y="1825560"/>
            <a:ext cx="3431880" cy="228708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Technologies</a:t>
            </a:r>
            <a:endParaRPr lang="en-US" sz="3300" b="0" u="none" strike="noStrike">
              <a:solidFill>
                <a:srgbClr val="000000"/>
              </a:solidFill>
              <a:uFillTx/>
              <a:latin typeface="Arial"/>
            </a:endParaRPr>
          </a:p>
        </p:txBody>
      </p:sp>
      <p:sp>
        <p:nvSpPr>
          <p:cNvPr id="151"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3. AI Chip</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Exceptional performance in executing AI algorithms</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Rapid, low-latency inference for complex neural networks</a:t>
            </a:r>
            <a:endParaRPr lang="en-US" sz="2100" b="0" u="none" strike="noStrike">
              <a:solidFill>
                <a:srgbClr val="000000"/>
              </a:solidFill>
              <a:uFillTx/>
              <a:latin typeface="Arial"/>
            </a:endParaRPr>
          </a:p>
          <a:p>
            <a:pPr marL="432000" indent="-324000">
              <a:lnSpc>
                <a:spcPct val="115000"/>
              </a:lnSpc>
              <a:spcBef>
                <a:spcPts val="1417"/>
              </a:spcBef>
              <a:buClr>
                <a:srgbClr val="000000"/>
              </a:buClr>
              <a:buSzPct val="45000"/>
              <a:buFont typeface="Wingdings" charset="2"/>
              <a:buChar char=""/>
              <a:tabLst>
                <a:tab pos="0" algn="l"/>
              </a:tabLst>
            </a:pPr>
            <a:r>
              <a:rPr lang="en-US" sz="2100" b="0" u="none" strike="noStrike">
                <a:solidFill>
                  <a:schemeClr val="dk1"/>
                </a:solidFill>
                <a:uFillTx/>
                <a:latin typeface="Montserrat"/>
              </a:rPr>
              <a:t>Optimal operation even in power-constrained environment</a:t>
            </a:r>
            <a:endParaRPr lang="en-US" sz="2100" b="0" u="none" strike="noStrike">
              <a:solidFill>
                <a:srgbClr val="000000"/>
              </a:solidFill>
              <a:uFillTx/>
              <a:latin typeface="Arial"/>
            </a:endParaRPr>
          </a:p>
        </p:txBody>
      </p:sp>
      <p:pic>
        <p:nvPicPr>
          <p:cNvPr id="152" name="Picture 151"/>
          <p:cNvPicPr/>
          <p:nvPr/>
        </p:nvPicPr>
        <p:blipFill>
          <a:blip r:embed="rId2"/>
          <a:stretch/>
        </p:blipFill>
        <p:spPr>
          <a:xfrm>
            <a:off x="5943600" y="2057400"/>
            <a:ext cx="2513880" cy="2513880"/>
          </a:xfrm>
          <a:prstGeom prst="rect">
            <a:avLst/>
          </a:prstGeom>
          <a:noFill/>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Abilities</a:t>
            </a:r>
            <a:endParaRPr lang="en-US" sz="3300" b="0" u="none" strike="noStrike">
              <a:solidFill>
                <a:srgbClr val="000000"/>
              </a:solidFill>
              <a:uFillTx/>
              <a:latin typeface="Arial"/>
            </a:endParaRPr>
          </a:p>
        </p:txBody>
      </p:sp>
      <p:sp>
        <p:nvSpPr>
          <p:cNvPr id="154"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1. Technology Transfer</a:t>
            </a:r>
            <a:endParaRPr lang="en-US" sz="2100" b="0" u="none" strike="noStrike">
              <a:solidFill>
                <a:srgbClr val="000000"/>
              </a:solidFill>
              <a:uFillTx/>
              <a:latin typeface="Arial"/>
            </a:endParaRPr>
          </a:p>
        </p:txBody>
      </p:sp>
      <p:pic>
        <p:nvPicPr>
          <p:cNvPr id="155" name="Picture 154"/>
          <p:cNvPicPr/>
          <p:nvPr/>
        </p:nvPicPr>
        <p:blipFill>
          <a:blip r:embed="rId2"/>
          <a:stretch/>
        </p:blipFill>
        <p:spPr>
          <a:xfrm>
            <a:off x="2057400" y="1828800"/>
            <a:ext cx="4799880" cy="3199320"/>
          </a:xfrm>
          <a:prstGeom prst="rect">
            <a:avLst/>
          </a:prstGeom>
          <a:noFill/>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628560" y="571680"/>
            <a:ext cx="7884360" cy="694440"/>
          </a:xfrm>
          <a:prstGeom prst="rect">
            <a:avLst/>
          </a:prstGeom>
          <a:noFill/>
          <a:ln w="0">
            <a:noFill/>
          </a:ln>
        </p:spPr>
        <p:txBody>
          <a:bodyPr lIns="91440" tIns="45720" rIns="91440" bIns="45720" numCol="1" spcCol="0" anchor="t">
            <a:noAutofit/>
          </a:bodyPr>
          <a:lstStyle/>
          <a:p>
            <a:pPr indent="0">
              <a:lnSpc>
                <a:spcPct val="100000"/>
              </a:lnSpc>
              <a:buNone/>
              <a:tabLst>
                <a:tab pos="0" algn="l"/>
              </a:tabLst>
            </a:pPr>
            <a:r>
              <a:rPr lang="en-US" sz="3300" b="1" u="none" strike="noStrike">
                <a:solidFill>
                  <a:schemeClr val="dk1"/>
                </a:solidFill>
                <a:uFillTx/>
                <a:latin typeface="Montserrat"/>
              </a:rPr>
              <a:t>Our Abilities</a:t>
            </a:r>
            <a:endParaRPr lang="en-US" sz="3300" b="0" u="none" strike="noStrike">
              <a:solidFill>
                <a:srgbClr val="000000"/>
              </a:solidFill>
              <a:uFillTx/>
              <a:latin typeface="Arial"/>
            </a:endParaRPr>
          </a:p>
        </p:txBody>
      </p:sp>
      <p:sp>
        <p:nvSpPr>
          <p:cNvPr id="157" name="PlaceHolder 2"/>
          <p:cNvSpPr>
            <a:spLocks noGrp="1"/>
          </p:cNvSpPr>
          <p:nvPr>
            <p:ph/>
          </p:nvPr>
        </p:nvSpPr>
        <p:spPr>
          <a:xfrm>
            <a:off x="628560" y="1368360"/>
            <a:ext cx="4855680" cy="3261240"/>
          </a:xfrm>
          <a:prstGeom prst="rect">
            <a:avLst/>
          </a:prstGeom>
          <a:noFill/>
          <a:ln w="0">
            <a:noFill/>
          </a:ln>
        </p:spPr>
        <p:txBody>
          <a:bodyPr lIns="91440" tIns="45720" rIns="91440" bIns="45720" numCol="1" spcCol="0" anchor="t">
            <a:noAutofit/>
          </a:bodyPr>
          <a:lstStyle/>
          <a:p>
            <a:pPr indent="0">
              <a:lnSpc>
                <a:spcPct val="115000"/>
              </a:lnSpc>
              <a:spcBef>
                <a:spcPts val="1417"/>
              </a:spcBef>
              <a:buNone/>
              <a:tabLst>
                <a:tab pos="0" algn="l"/>
              </a:tabLst>
            </a:pPr>
            <a:r>
              <a:rPr lang="en-US" sz="2100" b="1" u="none" strike="noStrike">
                <a:solidFill>
                  <a:schemeClr val="dk1"/>
                </a:solidFill>
                <a:uFillTx/>
                <a:latin typeface="Montserrat"/>
              </a:rPr>
              <a:t>2. Customized Solution</a:t>
            </a:r>
            <a:endParaRPr lang="en-US" sz="2100" b="0" u="none" strike="noStrike">
              <a:solidFill>
                <a:srgbClr val="000000"/>
              </a:solidFill>
              <a:uFillTx/>
              <a:latin typeface="Arial"/>
            </a:endParaRPr>
          </a:p>
        </p:txBody>
      </p:sp>
      <p:pic>
        <p:nvPicPr>
          <p:cNvPr id="158" name="Picture 157"/>
          <p:cNvPicPr/>
          <p:nvPr/>
        </p:nvPicPr>
        <p:blipFill>
          <a:blip r:embed="rId2"/>
          <a:stretch/>
        </p:blipFill>
        <p:spPr>
          <a:xfrm>
            <a:off x="1900800" y="1828800"/>
            <a:ext cx="5255640" cy="3193920"/>
          </a:xfrm>
          <a:prstGeom prst="rect">
            <a:avLst/>
          </a:prstGeom>
          <a:noFill/>
          <a:ln w="0">
            <a:noFill/>
          </a:ln>
        </p:spPr>
      </p:pic>
    </p:spTree>
  </p:cSld>
  <p:clrMapOvr>
    <a:masterClrMapping/>
  </p:clrMapOvr>
</p:sld>
</file>

<file path=ppt/theme/theme1.xml><?xml version="1.0" encoding="utf-8"?>
<a:theme xmlns:a="http://schemas.openxmlformats.org/drawingml/2006/main" name="Office Theme">
  <a:themeElements>
    <a:clrScheme name="Veron">
      <a:dk1>
        <a:srgbClr val="000000"/>
      </a:dk1>
      <a:lt1>
        <a:srgbClr val="FFFFFF"/>
      </a:lt1>
      <a:dk2>
        <a:srgbClr val="44546A"/>
      </a:dk2>
      <a:lt2>
        <a:srgbClr val="E7E6E6"/>
      </a:lt2>
      <a:accent1>
        <a:srgbClr val="01163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Veron">
      <a:dk1>
        <a:srgbClr val="000000"/>
      </a:dk1>
      <a:lt1>
        <a:srgbClr val="FFFFFF"/>
      </a:lt1>
      <a:dk2>
        <a:srgbClr val="44546A"/>
      </a:dk2>
      <a:lt2>
        <a:srgbClr val="E7E6E6"/>
      </a:lt2>
      <a:accent1>
        <a:srgbClr val="01163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23</Slides>
  <Notes>0</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Office Theme</vt:lpstr>
      <vt:lpstr>PowerPoint Presentation</vt:lpstr>
      <vt:lpstr>PowerPoint Presentation</vt:lpstr>
      <vt:lpstr>PowerPoint Presentation</vt:lpstr>
      <vt:lpstr>About VERON R&amp;D</vt:lpstr>
      <vt:lpstr>Our Technologies</vt:lpstr>
      <vt:lpstr>Our Technologies</vt:lpstr>
      <vt:lpstr>Our Technologies</vt:lpstr>
      <vt:lpstr>Our Abilities</vt:lpstr>
      <vt:lpstr>Our Abilities</vt:lpstr>
      <vt:lpstr>Our Abilities</vt:lpstr>
      <vt:lpstr>Our Solutions</vt:lpstr>
      <vt:lpstr>Our Solutions</vt:lpstr>
      <vt:lpstr>Our Solutions</vt:lpstr>
      <vt:lpstr>Our Solutions</vt:lpstr>
      <vt:lpstr>Our Experts</vt:lpstr>
      <vt:lpstr>Our Experience</vt:lpstr>
      <vt:lpstr>Our Experience</vt:lpstr>
      <vt:lpstr>Our Experience</vt:lpstr>
      <vt:lpstr>Our Experience</vt:lpstr>
      <vt:lpstr>Our Experience</vt:lpstr>
      <vt:lpstr>PowerPoint Presentation</vt:lpstr>
      <vt:lpstr>Our Partners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revision>7</cp:revision>
  <cp:lastPrinted>2025-05-12T15:58:31Z</cp:lastPrinted>
  <dcterms:created xsi:type="dcterms:W3CDTF">2025-05-12T14:39:47Z</dcterms:created>
  <dcterms:modified xsi:type="dcterms:W3CDTF">2025-05-26T06:30:40Z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5</vt:i4>
  </property>
</Properties>
</file>